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78" r:id="rId5"/>
    <p:sldId id="261" r:id="rId6"/>
    <p:sldId id="262" r:id="rId7"/>
    <p:sldId id="258" r:id="rId8"/>
    <p:sldId id="263" r:id="rId9"/>
    <p:sldId id="264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4" r:id="rId18"/>
    <p:sldId id="273" r:id="rId19"/>
    <p:sldId id="277" r:id="rId20"/>
    <p:sldId id="265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4660"/>
  </p:normalViewPr>
  <p:slideViewPr>
    <p:cSldViewPr snapToGrid="0">
      <p:cViewPr varScale="1">
        <p:scale>
          <a:sx n="81" d="100"/>
          <a:sy n="81" d="100"/>
        </p:scale>
        <p:origin x="5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6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9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335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155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3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85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9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50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73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9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0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2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7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0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7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1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0C7539-FF12-4B5C-9B5A-644AD224E6A1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6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13.m4a"/><Relationship Id="rId7" Type="http://schemas.openxmlformats.org/officeDocument/2006/relationships/image" Target="../media/image1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7.png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7.png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Clase 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Curso: Métodos Numéricos</a:t>
            </a:r>
          </a:p>
          <a:p>
            <a:r>
              <a:rPr lang="es-CR" dirty="0"/>
              <a:t>Profesor: Félix Suárez Bonilla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77D3C04-B8FA-401C-A3B2-78536218F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Condición de parada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7" y="2560320"/>
            <a:ext cx="9495243" cy="3310128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419" dirty="0"/>
              <a:t>Evaluamos el error relativo aproximado, si se cumple esta </a:t>
            </a:r>
            <a:r>
              <a:rPr lang="es-419" dirty="0" err="1"/>
              <a:t>condici</a:t>
            </a:r>
            <a:r>
              <a:rPr lang="es-CR" dirty="0" err="1"/>
              <a:t>ón</a:t>
            </a:r>
            <a:r>
              <a:rPr lang="es-419" dirty="0"/>
              <a:t>, la raíz calculada ha alcanzado la precisión necesaria: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409184" y="4039388"/>
                <a:ext cx="5948552" cy="1154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R" sz="3200" i="1">
                                          <a:latin typeface="Cambria Math" panose="02040503050406030204" pitchFamily="18" charset="0"/>
                                        </a:rPr>
                                        <m:t>𝑎𝑐𝑡𝑢𝑎𝑙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𝑝𝑟𝑒𝑣𝑖𝑜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𝑎𝑐𝑡𝑢𝑎𝑙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184" y="4039388"/>
                <a:ext cx="5948552" cy="11543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BFAF822-FCC0-443D-9352-FC30BC20E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89892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 #1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s-CR" dirty="0"/>
                  <a:t>Para la función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C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C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R" dirty="0"/>
                  <a:t> y el intervalo inicial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−1,0</m:t>
                        </m:r>
                      </m:e>
                    </m:d>
                  </m:oMath>
                </a14:m>
                <a:r>
                  <a:rPr lang="es-CR" dirty="0"/>
                  <a:t>, aplique el método de la bisección: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144" r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8A17D9-3908-4E31-9EF2-3670FB9F2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78807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 #1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s-CR" dirty="0"/>
                  <a:t>Se revisa si el intervalo en cuestión para ver si cumple con el teorema de Bolzano: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=−1,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CR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R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=0.13533…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−1=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−1=−0.63212…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144" r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191753" y="5875868"/>
                <a:ext cx="2386744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753" y="5875868"/>
                <a:ext cx="2386744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17386B7-4D9E-4DE4-8CF8-0B509901B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08636" y="3593570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9EB214-6C0B-4DEA-BDD0-EBE2AC18937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67962" y="35935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2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 #1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/>
                  <a:t>Existe </a:t>
                </a:r>
                <a:r>
                  <a:rPr lang="en-US" dirty="0" err="1"/>
                  <a:t>una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s-CR" dirty="0" err="1"/>
                  <a:t>íz</a:t>
                </a:r>
                <a:r>
                  <a:rPr lang="es-CR" dirty="0"/>
                  <a:t> en el intervalo, por tanto procedemos a calcular el punto medio.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−1+0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=−0.5</m:t>
                    </m:r>
                  </m:oMath>
                </a14:m>
                <a:endParaRPr lang="es-CR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144" r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191753" y="6007846"/>
                <a:ext cx="2386744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753" y="6007846"/>
                <a:ext cx="238674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020693" y="5043340"/>
            <a:ext cx="1357460" cy="9194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Iteraci</a:t>
            </a:r>
            <a:r>
              <a:rPr lang="es-CR" sz="2400" dirty="0" err="1"/>
              <a:t>ón</a:t>
            </a:r>
            <a:r>
              <a:rPr lang="es-CR" sz="2400" dirty="0"/>
              <a:t> 1</a:t>
            </a:r>
            <a:endParaRPr lang="en-US" sz="2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6C6A93-7E3D-4DB3-83A9-E58DEEF846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12060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6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 #1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s-419" dirty="0"/>
                  <a:t>A </a:t>
                </a:r>
                <a:r>
                  <a:rPr lang="es-CR" dirty="0"/>
                  <a:t>continuación </a:t>
                </a:r>
                <a:r>
                  <a:rPr lang="es-419" dirty="0"/>
                  <a:t>determinamos en que </a:t>
                </a:r>
                <a:r>
                  <a:rPr lang="es-419" dirty="0" err="1"/>
                  <a:t>subintervalo</a:t>
                </a:r>
                <a:r>
                  <a:rPr lang="es-419" dirty="0"/>
                  <a:t> se encuentra la raíz: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−0.52687</m:t>
                    </m:r>
                  </m:oMath>
                </a14:m>
                <a:endParaRPr lang="en-US" b="0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=0.13533…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=−0.63212…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tanto</a:t>
                </a:r>
                <a:r>
                  <a:rPr lang="en-US" dirty="0"/>
                  <a:t> la r</a:t>
                </a:r>
                <a:r>
                  <a:rPr lang="es-CR" dirty="0" err="1"/>
                  <a:t>aíz</a:t>
                </a:r>
                <a:r>
                  <a:rPr lang="es-CR" dirty="0"/>
                  <a:t> está 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−0.5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algn="just"/>
                <a:endParaRPr lang="en-US" b="0" dirty="0"/>
              </a:p>
              <a:p>
                <a:pPr algn="just"/>
                <a:endParaRPr lang="en-US" dirty="0"/>
              </a:p>
              <a:p>
                <a:pPr algn="just"/>
                <a:endParaRPr lang="es-419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020693" y="5043340"/>
            <a:ext cx="1357460" cy="9194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Iteraci</a:t>
            </a:r>
            <a:r>
              <a:rPr lang="es-CR" sz="2400" dirty="0" err="1"/>
              <a:t>ón</a:t>
            </a:r>
            <a:r>
              <a:rPr lang="es-CR" sz="2400" dirty="0"/>
              <a:t> 1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144" y="464727"/>
            <a:ext cx="3293097" cy="1698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9B48F8-A96B-4209-B3A4-C55F2B5FC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5451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0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 #1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/>
                  <a:t>P</a:t>
                </a:r>
                <a:r>
                  <a:rPr lang="es-CR" dirty="0" err="1"/>
                  <a:t>rocedemos</a:t>
                </a:r>
                <a:r>
                  <a:rPr lang="es-CR" dirty="0"/>
                  <a:t> a calcular el punto medio de nuevo: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−1−0.5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=−0.75</m:t>
                    </m:r>
                  </m:oMath>
                </a14:m>
                <a:endParaRPr lang="es-CR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s-CR" dirty="0"/>
                  <a:t>Calculamos el sub-intervalo: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=−0.263726</m:t>
                    </m:r>
                  </m:oMath>
                </a14:m>
                <a:endParaRPr lang="es-CR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=0.1353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−0.52687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tanto</a:t>
                </a:r>
                <a:r>
                  <a:rPr lang="en-US" dirty="0"/>
                  <a:t> la r</a:t>
                </a:r>
                <a:r>
                  <a:rPr lang="es-CR" dirty="0" err="1"/>
                  <a:t>aíz</a:t>
                </a:r>
                <a:r>
                  <a:rPr lang="es-CR" dirty="0"/>
                  <a:t> está 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−0.75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endParaRPr lang="es-CR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endParaRPr lang="es-CR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020693" y="5043340"/>
            <a:ext cx="1357460" cy="9194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Iteraci</a:t>
            </a:r>
            <a:r>
              <a:rPr lang="es-CR" sz="2400" dirty="0" err="1"/>
              <a:t>ón</a:t>
            </a:r>
            <a:r>
              <a:rPr lang="es-CR" sz="2400" dirty="0"/>
              <a:t> 2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144" y="464727"/>
            <a:ext cx="3293097" cy="1698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E88D58-5180-4414-A368-2EFCFD254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1183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0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 #1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/>
                  <a:t>P</a:t>
                </a:r>
                <a:r>
                  <a:rPr lang="es-CR" dirty="0" err="1"/>
                  <a:t>rocedemos</a:t>
                </a:r>
                <a:r>
                  <a:rPr lang="es-CR" dirty="0"/>
                  <a:t> a calcular el punto medio de nuevo: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−1−0.</m:t>
                        </m:r>
                        <m:r>
                          <a:rPr lang="es-CR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=−0.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875</m:t>
                    </m:r>
                  </m:oMath>
                </a14:m>
                <a:endParaRPr lang="es-CR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s-CR" dirty="0"/>
                  <a:t>Calculamos el sub-intervalo: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=−0.08102</m:t>
                    </m:r>
                  </m:oMath>
                </a14:m>
                <a:endParaRPr lang="es-CR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=0.1353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−0.263726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tanto</a:t>
                </a:r>
                <a:r>
                  <a:rPr lang="en-US" dirty="0"/>
                  <a:t> la r</a:t>
                </a:r>
                <a:r>
                  <a:rPr lang="es-CR" dirty="0" err="1"/>
                  <a:t>aíz</a:t>
                </a:r>
                <a:r>
                  <a:rPr lang="es-CR" dirty="0"/>
                  <a:t> está 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−0.875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endParaRPr lang="es-CR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endParaRPr lang="es-CR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020693" y="5043340"/>
            <a:ext cx="1357460" cy="9194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Iteraci</a:t>
            </a:r>
            <a:r>
              <a:rPr lang="es-CR" sz="2400" dirty="0" err="1"/>
              <a:t>ón</a:t>
            </a:r>
            <a:r>
              <a:rPr lang="es-CR" sz="2400" dirty="0"/>
              <a:t> 3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144" y="464727"/>
            <a:ext cx="3293097" cy="1698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228DE1C-267E-445C-ACCA-246E9C3F20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2902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 #1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dirty="0"/>
                  <a:t>P</a:t>
                </a:r>
                <a:r>
                  <a:rPr lang="es-CR" dirty="0" err="1"/>
                  <a:t>rocedemos</a:t>
                </a:r>
                <a:r>
                  <a:rPr lang="es-CR" dirty="0"/>
                  <a:t> a calcular el punto medio de nuevo: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−1−0.8</m:t>
                        </m:r>
                        <m:r>
                          <a:rPr lang="es-CR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=−0.93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75</m:t>
                    </m:r>
                  </m:oMath>
                </a14:m>
                <a:endParaRPr lang="es-CR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s-CR" dirty="0"/>
                  <a:t>Calculamos el sub-intervalo: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=0.0229699</m:t>
                    </m:r>
                  </m:oMath>
                </a14:m>
                <a:endParaRPr lang="es-CR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=0.1353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−0.08102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tanto</a:t>
                </a:r>
                <a:r>
                  <a:rPr lang="en-US" dirty="0"/>
                  <a:t> la r</a:t>
                </a:r>
                <a:r>
                  <a:rPr lang="es-CR" dirty="0" err="1"/>
                  <a:t>aíz</a:t>
                </a:r>
                <a:r>
                  <a:rPr lang="es-CR" dirty="0"/>
                  <a:t> está 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−0.9375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−0.8750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endParaRPr lang="en-US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endParaRPr lang="es-CR" dirty="0"/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endParaRPr lang="es-CR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020693" y="5043340"/>
            <a:ext cx="1357460" cy="91940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Iteraci</a:t>
            </a:r>
            <a:r>
              <a:rPr lang="es-CR" sz="2400" dirty="0" err="1"/>
              <a:t>ón</a:t>
            </a:r>
            <a:r>
              <a:rPr lang="es-CR" sz="2400" dirty="0"/>
              <a:t> 4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144" y="464727"/>
            <a:ext cx="3293097" cy="1698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ight Arrow 2"/>
          <p:cNvSpPr/>
          <p:nvPr/>
        </p:nvSpPr>
        <p:spPr>
          <a:xfrm>
            <a:off x="4157220" y="4053526"/>
            <a:ext cx="2036190" cy="46191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25385" y="4099816"/>
            <a:ext cx="131032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cerca</a:t>
            </a:r>
            <a:r>
              <a:rPr lang="en-US" dirty="0"/>
              <a:t>!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BBAFEE-AD93-4C75-936E-AFF280324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2329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9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79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 #1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dirty="0" err="1"/>
              <a:t>Analicemos</a:t>
            </a:r>
            <a:r>
              <a:rPr lang="en-US" dirty="0"/>
              <a:t> el error </a:t>
            </a:r>
            <a:r>
              <a:rPr lang="en-US" dirty="0" err="1"/>
              <a:t>relativo</a:t>
            </a:r>
            <a:endParaRPr lang="en-US" dirty="0"/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C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144" y="464727"/>
            <a:ext cx="3293097" cy="16980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85509" y="3308847"/>
                <a:ext cx="3556679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C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CR" sz="2000" i="1">
                                      <a:latin typeface="Cambria Math" panose="02040503050406030204" pitchFamily="18" charset="0"/>
                                    </a:rPr>
                                    <m:t>𝑎𝑐𝑡𝑢𝑎𝑙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𝑝𝑟𝑒𝑣𝑖𝑜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𝑎𝑐𝑡𝑢𝑎𝑙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509" y="3308847"/>
                <a:ext cx="3556679" cy="6915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85509" y="4191538"/>
                <a:ext cx="4110356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|−0.9375−−0.875|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0.9375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509" y="4191538"/>
                <a:ext cx="4110356" cy="6915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30721" y="5074229"/>
                <a:ext cx="16527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.66%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721" y="5074229"/>
                <a:ext cx="1652760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321" r="-110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3940404" y="5074229"/>
            <a:ext cx="2036190" cy="46191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95999" y="4982019"/>
            <a:ext cx="4273486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El error </a:t>
            </a:r>
            <a:r>
              <a:rPr lang="en-US" dirty="0" err="1"/>
              <a:t>relativo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del 6.66%, </a:t>
            </a:r>
            <a:r>
              <a:rPr lang="en-US" dirty="0" err="1"/>
              <a:t>podr</a:t>
            </a:r>
            <a:r>
              <a:rPr lang="es-CR" dirty="0" err="1"/>
              <a:t>íamos</a:t>
            </a:r>
            <a:r>
              <a:rPr lang="es-CR" dirty="0"/>
              <a:t> para hasta acá, ya que el error es bastante bajo.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1538FD-0DB8-487D-B709-B4EBCA264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3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22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#1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67199" y="2557463"/>
            <a:ext cx="5657602" cy="3317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 rot="5400000">
            <a:off x="4392891" y="4779390"/>
            <a:ext cx="433633" cy="443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1CEC57F-0C8F-4D38-965C-329390842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9442" y="12614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Reglas Generales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925531" cy="3318936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CR" dirty="0"/>
              <a:t>En la clase es prohibida cualquier forma de discriminación, violencia o matonismo.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CR" dirty="0"/>
              <a:t>Todas las tareas y trabajos se deben entregar con una redacción y ortografía impecable.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CR" dirty="0"/>
              <a:t>Utilizaremos la plataforma Edmodo debido a que esta tiene mejor disponibilidad.</a:t>
            </a:r>
            <a:endParaRPr lang="en-US" dirty="0"/>
          </a:p>
        </p:txBody>
      </p:sp>
      <p:pic>
        <p:nvPicPr>
          <p:cNvPr id="1026" name="Picture 2" descr="Resultado de imagen para matonism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41" y="2654299"/>
            <a:ext cx="3333750" cy="3124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906E75-70B9-4272-A8EE-EF7BC983C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20589" y="123317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2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\begin{figure}&#10;\begin{tabbing}&#10;\hspace*{1.7in}\=\hspace*{0.25in}\=\hspace*{0.2...&#10;...} \\&#10;\&gt; $m:=m_1$\ \\&#10;\&gt; \texttt{End} \\&#10;\&gt; \end{tabbing}&#10;\end{figure}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08" t="-2469" r="-8760" b="-3305"/>
          <a:stretch/>
        </p:blipFill>
        <p:spPr bwMode="auto">
          <a:xfrm>
            <a:off x="7117237" y="782425"/>
            <a:ext cx="2564091" cy="525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092750" y="2803083"/>
            <a:ext cx="3717925" cy="13716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s-CR" dirty="0"/>
              <a:t>Pseudocódigo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3554898">
            <a:off x="6335080" y="2039526"/>
            <a:ext cx="1043787" cy="515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27766" y="1461738"/>
            <a:ext cx="203619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R" dirty="0"/>
              <a:t>Condición de Parada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E6B7EE-28F3-49CC-BEAB-54389CA47C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2965" y="13437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8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092751" y="2803083"/>
            <a:ext cx="2545238" cy="13716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s-CR" dirty="0"/>
              <a:t>Matlab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75" y="1527160"/>
            <a:ext cx="5733575" cy="39234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362F52-B4C7-4868-B779-3752FC5A5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83220" y="15271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6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Tarea #1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lnSpc>
                    <a:spcPct val="150000"/>
                  </a:lnSpc>
                </a:pPr>
                <a:r>
                  <a:rPr lang="es-CR" dirty="0"/>
                  <a:t>Deberá programar el método de la bisección en C</a:t>
                </a:r>
                <a:r>
                  <a:rPr lang="en-US" dirty="0"/>
                  <a:t>/C++. Como </a:t>
                </a:r>
                <a:r>
                  <a:rPr lang="en-US" dirty="0" err="1"/>
                  <a:t>ejemplo</a:t>
                </a:r>
                <a:r>
                  <a:rPr lang="en-US" dirty="0"/>
                  <a:t> </a:t>
                </a:r>
                <a:r>
                  <a:rPr lang="en-US" dirty="0" err="1"/>
                  <a:t>deber</a:t>
                </a:r>
                <a:r>
                  <a:rPr lang="es-CR" dirty="0"/>
                  <a:t>á resolver el ejercicio visto en clase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=1%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144" r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A6F84E-CEDF-41DB-BC5D-6AC7477B39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0016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9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Lenguaje de Programación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95400" y="2556932"/>
            <a:ext cx="6280747" cy="3318936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CR" dirty="0"/>
              <a:t>El lenguaje de programación a utilizar será C++.</a:t>
            </a:r>
          </a:p>
        </p:txBody>
      </p:sp>
      <p:pic>
        <p:nvPicPr>
          <p:cNvPr id="7" name="Picture 4" descr="Resultado de imagen para C++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670" y="2556932"/>
            <a:ext cx="2951408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0A5623B-3469-4EF4-8939-504702C2E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5773" y="45608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F533-11E0-46EE-B015-E8B600655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Lenguaje de Programación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FB6C-47D5-4818-9338-FECA5D2F5F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CR" dirty="0"/>
              <a:t>Pueden utilizar cualquier interfaz de desarrollo, pero les recomiendo este </a:t>
            </a:r>
            <a:r>
              <a:rPr lang="es-CR" dirty="0" err="1"/>
              <a:t>SandBox</a:t>
            </a:r>
            <a:r>
              <a:rPr lang="es-CR" dirty="0"/>
              <a:t> para que no tengan que instalar nada.</a:t>
            </a:r>
          </a:p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es-CR" dirty="0"/>
              <a:t>http://cpp.sh/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5EDBDA-F85D-4205-A3A2-CC97D5981F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57770" y="2560638"/>
            <a:ext cx="3965960" cy="3309937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14000C-9996-4551-AE3B-14FC0A5C13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23730" y="99862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6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Ejemplo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CR" sz="2800" dirty="0"/>
              <a:t>¿Como harían para encontrar la solución de la siguiente ecuación?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94316" y="3954790"/>
                <a:ext cx="9502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+55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800" i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0.2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−0.3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316" y="3954790"/>
                <a:ext cx="950228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3B3215-E00C-407B-B6EC-B3F7E67C8D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0845" y="13706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6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2115" y="2573518"/>
            <a:ext cx="7673419" cy="17366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R" sz="3200" dirty="0"/>
              <a:t>Los métodos numéricos nos ayudan a encontrar soluciones a problemas como éste de una forma relativamente fácil.</a:t>
            </a:r>
            <a:endParaRPr lang="en-US" sz="32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A17B76-A35F-4366-8C94-6D5974213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0659" y="11294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4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s-CR" dirty="0" err="1"/>
              <a:t>étodo</a:t>
            </a:r>
            <a:r>
              <a:rPr lang="es-CR" dirty="0"/>
              <a:t> de Bisección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5284508" cy="3318936"/>
              </a:xfrm>
            </p:spPr>
            <p:txBody>
              <a:bodyPr/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s-CR" dirty="0"/>
                  <a:t>Es el método más sencillo y fácil de entender. Es para encontrar las raíces de cualquier ecuación de una única variable. Es decir, para encontrar los valores de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CR" dirty="0"/>
                  <a:t> donde </a:t>
                </a:r>
                <a14:m>
                  <m:oMath xmlns:m="http://schemas.openxmlformats.org/officeDocument/2006/math">
                    <m:r>
                      <a:rPr lang="es-C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C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C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5284508" cy="3318936"/>
              </a:xfrm>
              <a:blipFill rotWithShape="0">
                <a:blip r:embed="rId4"/>
                <a:stretch>
                  <a:fillRect l="-2079" r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esultado de imagen para metodo de bisecc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3" y="2767667"/>
            <a:ext cx="4368618" cy="2916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 rot="18764098">
            <a:off x="3683131" y="5297864"/>
            <a:ext cx="509048" cy="77299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94261" y="5875868"/>
            <a:ext cx="1998482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R" dirty="0"/>
              <a:t>Ecuaciones de una variable.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5D45C9-B335-4C13-B793-CB08036B77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96003" y="12708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8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45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s-CR" dirty="0" err="1"/>
              <a:t>étodo</a:t>
            </a:r>
            <a:r>
              <a:rPr lang="es-CR" dirty="0"/>
              <a:t> de Bisección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5284508" cy="3318936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s-CR" dirty="0"/>
                  <a:t>Este método comienza eligiendo dos valores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CR" dirty="0"/>
                  <a:t>,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R" dirty="0"/>
                  <a:t>y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CR" dirty="0"/>
                  <a:t>, tales que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R" dirty="0"/>
                  <a:t> y </a:t>
                </a:r>
                <a14:m>
                  <m:oMath xmlns:m="http://schemas.openxmlformats.org/officeDocument/2006/math">
                    <m:r>
                      <a:rPr lang="es-CR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C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C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CR" dirty="0"/>
                  <a:t> tengan signos opuestos.</a:t>
                </a: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s-CR" dirty="0"/>
                  <a:t>Se busca el punto medio entre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C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CR" dirty="0"/>
                  <a:t>y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s-CR" dirty="0"/>
                  <a:t>, en varias iteraciones hasta encontrar la raíz de la función.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5284508" cy="3318936"/>
              </a:xfrm>
              <a:blipFill rotWithShape="0">
                <a:blip r:embed="rId4"/>
                <a:stretch>
                  <a:fillRect l="-2079" r="-1848" b="-2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Resultado de imagen para metodo de bisecc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3" y="2767667"/>
            <a:ext cx="4368618" cy="2916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>
            <a:off x="7475456" y="3968684"/>
            <a:ext cx="452486" cy="690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0088251" y="4955692"/>
            <a:ext cx="452486" cy="690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75456" y="2556932"/>
            <a:ext cx="3140697" cy="7150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R" dirty="0"/>
              <a:t>Sabemos que en algún punto medio, encontraremos la raíz.</a:t>
            </a:r>
            <a:endParaRPr lang="en-US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3914A9-A5E1-476C-B56C-433A0DF76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97055" y="12277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6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98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7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/>
              <a:t>Algoritmo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s-CR" dirty="0"/>
                  <a:t>Elegimos dos valores iniciales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419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CR" dirty="0"/>
                  <a:t> y </a:t>
                </a:r>
                <a14:m>
                  <m:oMath xmlns:m="http://schemas.openxmlformats.org/officeDocument/2006/math">
                    <m:r>
                      <a:rPr lang="es-CR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419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s-CR" dirty="0"/>
                  <a:t>, de tal forma que la función cambie de signo, es decir: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CR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s-C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C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s-C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s-CR" dirty="0"/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s-419" dirty="0"/>
                  <a:t>Realizamos la primera aproximación a la raíz, mediante la fórmula del punto medio: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s-CR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C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4"/>
                <a:stretch>
                  <a:fillRect l="-1938" t="-4236" r="-1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s-419" dirty="0"/>
              <a:t>A </a:t>
            </a:r>
            <a:r>
              <a:rPr lang="es-CR" dirty="0"/>
              <a:t>continuación </a:t>
            </a:r>
            <a:r>
              <a:rPr lang="es-419" dirty="0"/>
              <a:t>determinamos en que </a:t>
            </a:r>
            <a:r>
              <a:rPr lang="es-419" dirty="0" err="1"/>
              <a:t>subintervalo</a:t>
            </a:r>
            <a:r>
              <a:rPr lang="es-419" dirty="0"/>
              <a:t> se encuentra la raíz:</a:t>
            </a:r>
          </a:p>
          <a:p>
            <a:pPr lvl="1" fontAlgn="base"/>
            <a:r>
              <a:rPr lang="es-419" dirty="0"/>
              <a:t>Si f(a1)f(m1) &lt;0, entonces la raíz está en el </a:t>
            </a:r>
            <a:r>
              <a:rPr lang="es-419" dirty="0" err="1"/>
              <a:t>subintervalo</a:t>
            </a:r>
            <a:r>
              <a:rPr lang="es-419" dirty="0"/>
              <a:t> [a1,m1] y b1=m1.</a:t>
            </a:r>
          </a:p>
          <a:p>
            <a:pPr lvl="1" fontAlgn="base"/>
            <a:r>
              <a:rPr lang="es-419" dirty="0"/>
              <a:t>Si f(a1)f(m1)&gt;0, entonces la raíz está en el </a:t>
            </a:r>
            <a:r>
              <a:rPr lang="es-419" dirty="0" err="1"/>
              <a:t>subintervalo</a:t>
            </a:r>
            <a:r>
              <a:rPr lang="es-419" dirty="0"/>
              <a:t> [b1, m1] y a1=m1.</a:t>
            </a:r>
          </a:p>
          <a:p>
            <a:pPr lvl="1" algn="just" fontAlgn="base"/>
            <a:r>
              <a:rPr lang="es-419" dirty="0"/>
              <a:t>Si f(m1)=0, entonces aquí se encuentra la raíz.</a:t>
            </a:r>
          </a:p>
          <a:p>
            <a:pPr algn="just" fontAlgn="base"/>
            <a:r>
              <a:rPr lang="es-CR" dirty="0"/>
              <a:t>Volvemos al segundo paso hasta encontrar la raíz.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6200000">
            <a:off x="1473683" y="1975396"/>
            <a:ext cx="663104" cy="38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7011" y="1390723"/>
            <a:ext cx="219644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R" dirty="0"/>
              <a:t>Teorema de Bolzano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46D475-EE33-4045-9D3D-9824B0F40A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9235" y="11799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56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917</TotalTime>
  <Words>912</Words>
  <Application>Microsoft Office PowerPoint</Application>
  <PresentationFormat>Widescreen</PresentationFormat>
  <Paragraphs>97</Paragraphs>
  <Slides>22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Cambria Math</vt:lpstr>
      <vt:lpstr>Garamond</vt:lpstr>
      <vt:lpstr>Organic</vt:lpstr>
      <vt:lpstr>Clase I</vt:lpstr>
      <vt:lpstr>Reglas Generales</vt:lpstr>
      <vt:lpstr>Lenguaje de Programación</vt:lpstr>
      <vt:lpstr>Lenguaje de Programación</vt:lpstr>
      <vt:lpstr>Ejemplo</vt:lpstr>
      <vt:lpstr>PowerPoint Presentation</vt:lpstr>
      <vt:lpstr>Método de Bisección</vt:lpstr>
      <vt:lpstr>Método de Bisección</vt:lpstr>
      <vt:lpstr>Algoritmo</vt:lpstr>
      <vt:lpstr>Condición de parada</vt:lpstr>
      <vt:lpstr>Ejemplo #1</vt:lpstr>
      <vt:lpstr>Ejemplo #1</vt:lpstr>
      <vt:lpstr>Ejemplo #1</vt:lpstr>
      <vt:lpstr>Ejemplo #1</vt:lpstr>
      <vt:lpstr>Ejemplo #1</vt:lpstr>
      <vt:lpstr>Ejemplo #1</vt:lpstr>
      <vt:lpstr>Ejemplo #1</vt:lpstr>
      <vt:lpstr>Ejemplo #1</vt:lpstr>
      <vt:lpstr>Ejemplo #1</vt:lpstr>
      <vt:lpstr>Pseudocódigo</vt:lpstr>
      <vt:lpstr>Matlab</vt:lpstr>
      <vt:lpstr>Tarea #1</vt:lpstr>
    </vt:vector>
  </TitlesOfParts>
  <Company>Intel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I</dc:title>
  <dc:creator>Suarez Bonilla, Felix D</dc:creator>
  <cp:keywords>CTPClassification=CTP_NT</cp:keywords>
  <cp:lastModifiedBy>Suarez Bonilla, Felix D</cp:lastModifiedBy>
  <cp:revision>72</cp:revision>
  <dcterms:created xsi:type="dcterms:W3CDTF">2018-05-16T01:03:19Z</dcterms:created>
  <dcterms:modified xsi:type="dcterms:W3CDTF">2020-09-20T02:12:22Z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93a5694a-af37-403e-a6be-7379d3de3665</vt:lpwstr>
  </property>
  <property fmtid="{D5CDD505-2E9C-101B-9397-08002B2CF9AE}" pid="3" name="CTP_TimeStamp">
    <vt:lpwstr>2019-05-16 03:16:36Z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